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ileron Heavy" charset="1" panose="00000A00000000000000"/>
      <p:regular r:id="rId10"/>
    </p:embeddedFont>
    <p:embeddedFont>
      <p:font typeface="Aileron Heavy Bold" charset="1" panose="00000A00000000000000"/>
      <p:regular r:id="rId11"/>
    </p:embeddedFont>
    <p:embeddedFont>
      <p:font typeface="Aileron Heavy Italics" charset="1" panose="00000A00000000000000"/>
      <p:regular r:id="rId12"/>
    </p:embeddedFont>
    <p:embeddedFont>
      <p:font typeface="Aileron Heavy Bold Italics" charset="1" panose="00000A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Condensed" charset="1" panose="020B0306030504020204"/>
      <p:regular r:id="rId22"/>
    </p:embeddedFont>
    <p:embeddedFont>
      <p:font typeface="Open Sans Condensed Bold" charset="1" panose="020B0806030504020204"/>
      <p:regular r:id="rId23"/>
    </p:embeddedFont>
    <p:embeddedFont>
      <p:font typeface="Open Sans Condensed Italics" charset="1" panose="020B0306030504020204"/>
      <p:regular r:id="rId24"/>
    </p:embeddedFont>
    <p:embeddedFont>
      <p:font typeface="Montserrat" charset="1" panose="00000500000000000000"/>
      <p:regular r:id="rId25"/>
    </p:embeddedFont>
    <p:embeddedFont>
      <p:font typeface="Montserrat Bold" charset="1" panose="00000600000000000000"/>
      <p:regular r:id="rId26"/>
    </p:embeddedFont>
    <p:embeddedFont>
      <p:font typeface="Montserrat Italics" charset="1" panose="00000500000000000000"/>
      <p:regular r:id="rId27"/>
    </p:embeddedFont>
    <p:embeddedFont>
      <p:font typeface="Montserrat Bold Italics" charset="1" panose="000006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 Id="rId5"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 Id="rId5"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17" Target="../media/image36.png" Type="http://schemas.openxmlformats.org/officeDocument/2006/relationships/image"/><Relationship Id="rId18" Target="../media/image37.png" Type="http://schemas.openxmlformats.org/officeDocument/2006/relationships/image"/><Relationship Id="rId19" Target="../media/image38.png" Type="http://schemas.openxmlformats.org/officeDocument/2006/relationships/image"/><Relationship Id="rId2" Target="../media/image21.png" Type="http://schemas.openxmlformats.org/officeDocument/2006/relationships/image"/><Relationship Id="rId20" Target="../media/image39.png" Type="http://schemas.openxmlformats.org/officeDocument/2006/relationships/image"/><Relationship Id="rId21" Target="../media/image40.png" Type="http://schemas.openxmlformats.org/officeDocument/2006/relationships/image"/><Relationship Id="rId22" Target="../media/image17.png" Type="http://schemas.openxmlformats.org/officeDocument/2006/relationships/image"/><Relationship Id="rId23" Target="../media/image10.png" Type="http://schemas.openxmlformats.org/officeDocument/2006/relationships/image"/><Relationship Id="rId24" Target="../media/image41.png" Type="http://schemas.openxmlformats.org/officeDocument/2006/relationships/image"/><Relationship Id="rId25" Target="../media/image42.png" Type="http://schemas.openxmlformats.org/officeDocument/2006/relationships/image"/><Relationship Id="rId26"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 Id="rId5" Target="../media/image43.pn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556" b="1556"/>
          <a:stretch>
            <a:fillRect/>
          </a:stretch>
        </p:blipFill>
        <p:spPr>
          <a:xfrm flipH="false" flipV="false" rot="0">
            <a:off x="152825" y="217776"/>
            <a:ext cx="3734513" cy="977575"/>
          </a:xfrm>
          <a:prstGeom prst="rect">
            <a:avLst/>
          </a:prstGeom>
        </p:spPr>
      </p:pic>
      <p:grpSp>
        <p:nvGrpSpPr>
          <p:cNvPr name="Group 3" id="3"/>
          <p:cNvGrpSpPr>
            <a:grpSpLocks noChangeAspect="true"/>
          </p:cNvGrpSpPr>
          <p:nvPr/>
        </p:nvGrpSpPr>
        <p:grpSpPr>
          <a:xfrm rot="0">
            <a:off x="0" y="9697791"/>
            <a:ext cx="18288000" cy="589209"/>
            <a:chOff x="0" y="0"/>
            <a:chExt cx="24384000" cy="785612"/>
          </a:xfrm>
        </p:grpSpPr>
        <p:sp>
          <p:nvSpPr>
            <p:cNvPr name="Freeform 4" id="4"/>
            <p:cNvSpPr/>
            <p:nvPr/>
          </p:nvSpPr>
          <p:spPr>
            <a:xfrm>
              <a:off x="0" y="0"/>
              <a:ext cx="24384000" cy="785622"/>
            </a:xfrm>
            <a:custGeom>
              <a:avLst/>
              <a:gdLst/>
              <a:ahLst/>
              <a:cxnLst/>
              <a:rect r="r" b="b" t="t" l="l"/>
              <a:pathLst>
                <a:path h="785622" w="24384000">
                  <a:moveTo>
                    <a:pt x="0" y="0"/>
                  </a:moveTo>
                  <a:lnTo>
                    <a:pt x="24384000" y="0"/>
                  </a:lnTo>
                  <a:lnTo>
                    <a:pt x="24384000" y="785622"/>
                  </a:lnTo>
                  <a:lnTo>
                    <a:pt x="0" y="785622"/>
                  </a:lnTo>
                  <a:close/>
                </a:path>
              </a:pathLst>
            </a:custGeom>
            <a:solidFill>
              <a:srgbClr val="243B90"/>
            </a:solidFill>
          </p:spPr>
        </p:sp>
      </p:grpSp>
      <p:pic>
        <p:nvPicPr>
          <p:cNvPr name="Picture 5" id="5"/>
          <p:cNvPicPr>
            <a:picLocks noChangeAspect="true"/>
          </p:cNvPicPr>
          <p:nvPr/>
        </p:nvPicPr>
        <p:blipFill>
          <a:blip r:embed="rId3"/>
          <a:srcRect l="0" t="0" r="0" b="0"/>
          <a:stretch>
            <a:fillRect/>
          </a:stretch>
        </p:blipFill>
        <p:spPr>
          <a:xfrm flipH="false" flipV="false" rot="0">
            <a:off x="12441048" y="3220812"/>
            <a:ext cx="2779396" cy="4005713"/>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3067555" y="3250633"/>
            <a:ext cx="2879803" cy="4020238"/>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0479686" y="3323554"/>
            <a:ext cx="3050744" cy="3893446"/>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4507457" y="3250633"/>
            <a:ext cx="3257706" cy="4020238"/>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6544796" y="3174250"/>
            <a:ext cx="3677605" cy="4071779"/>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8106437" y="3142628"/>
            <a:ext cx="3465654" cy="4103401"/>
          </a:xfrm>
          <a:prstGeom prst="rect">
            <a:avLst/>
          </a:prstGeom>
        </p:spPr>
      </p:pic>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68048" y="6587372"/>
            <a:ext cx="2396509" cy="1259256"/>
          </a:xfrm>
          <a:prstGeom prst="rect">
            <a:avLst/>
          </a:prstGeom>
        </p:spPr>
      </p:pic>
      <p:sp>
        <p:nvSpPr>
          <p:cNvPr name="TextBox 12" id="12"/>
          <p:cNvSpPr txBox="true"/>
          <p:nvPr/>
        </p:nvSpPr>
        <p:spPr>
          <a:xfrm rot="0">
            <a:off x="14172614" y="9122474"/>
            <a:ext cx="3307294" cy="300228"/>
          </a:xfrm>
          <a:prstGeom prst="rect">
            <a:avLst/>
          </a:prstGeom>
        </p:spPr>
        <p:txBody>
          <a:bodyPr anchor="t" rtlCol="false" tIns="0" lIns="0" bIns="0" rIns="0">
            <a:spAutoFit/>
          </a:bodyPr>
          <a:lstStyle/>
          <a:p>
            <a:pPr algn="r">
              <a:lnSpc>
                <a:spcPts val="2375"/>
              </a:lnSpc>
            </a:pPr>
            <a:r>
              <a:rPr lang="en-US" spc="32" sz="2199">
                <a:solidFill>
                  <a:srgbClr val="000000"/>
                </a:solidFill>
                <a:latin typeface="Montserrat"/>
              </a:rPr>
              <a:t>2022</a:t>
            </a:r>
          </a:p>
        </p:txBody>
      </p:sp>
      <p:sp>
        <p:nvSpPr>
          <p:cNvPr name="TextBox 13" id="13"/>
          <p:cNvSpPr txBox="true"/>
          <p:nvPr/>
        </p:nvSpPr>
        <p:spPr>
          <a:xfrm rot="0">
            <a:off x="13971790" y="187941"/>
            <a:ext cx="6030648" cy="1007410"/>
          </a:xfrm>
          <a:prstGeom prst="rect">
            <a:avLst/>
          </a:prstGeom>
        </p:spPr>
        <p:txBody>
          <a:bodyPr anchor="t" rtlCol="false" tIns="0" lIns="0" bIns="0" rIns="0">
            <a:spAutoFit/>
          </a:bodyPr>
          <a:lstStyle/>
          <a:p>
            <a:pPr algn="l">
              <a:lnSpc>
                <a:spcPts val="2068"/>
              </a:lnSpc>
            </a:pPr>
            <a:r>
              <a:rPr lang="en-US" spc="22" sz="1511">
                <a:solidFill>
                  <a:srgbClr val="000000"/>
                </a:solidFill>
                <a:latin typeface="Montserrat"/>
              </a:rPr>
              <a:t>Departemen Teknologi Industri Pertanian</a:t>
            </a:r>
          </a:p>
          <a:p>
            <a:pPr algn="l">
              <a:lnSpc>
                <a:spcPts val="2068"/>
              </a:lnSpc>
            </a:pPr>
            <a:r>
              <a:rPr lang="en-US" spc="22" sz="1511">
                <a:solidFill>
                  <a:srgbClr val="000000"/>
                </a:solidFill>
                <a:latin typeface="Montserrat"/>
              </a:rPr>
              <a:t>Fakultas Teknologi Pertanian</a:t>
            </a:r>
          </a:p>
        </p:txBody>
      </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138762" y="6794922"/>
            <a:ext cx="2396509" cy="1259256"/>
          </a:xfrm>
          <a:prstGeom prst="rect">
            <a:avLst/>
          </a:prstGeom>
        </p:spPr>
      </p:pic>
      <p:pic>
        <p:nvPicPr>
          <p:cNvPr name="Picture 15" id="1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506696" y="6804447"/>
            <a:ext cx="2396509" cy="1259256"/>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8846285" y="6794922"/>
            <a:ext cx="2396509" cy="1259256"/>
          </a:xfrm>
          <a:prstGeom prst="rect">
            <a:avLst/>
          </a:prstGeom>
        </p:spPr>
      </p:pic>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1214219" y="6794922"/>
            <a:ext cx="2396509" cy="1259256"/>
          </a:xfrm>
          <a:prstGeom prst="rect">
            <a:avLst/>
          </a:prstGeom>
        </p:spPr>
      </p:pic>
      <p:pic>
        <p:nvPicPr>
          <p:cNvPr name="Picture 18" id="1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3582153" y="6635451"/>
            <a:ext cx="2396509" cy="1259256"/>
          </a:xfrm>
          <a:prstGeom prst="rect">
            <a:avLst/>
          </a:prstGeom>
        </p:spPr>
      </p:pic>
      <p:sp>
        <p:nvSpPr>
          <p:cNvPr name="TextBox 19" id="19"/>
          <p:cNvSpPr txBox="true"/>
          <p:nvPr/>
        </p:nvSpPr>
        <p:spPr>
          <a:xfrm rot="0">
            <a:off x="13846163" y="6415059"/>
            <a:ext cx="1868488" cy="1357503"/>
          </a:xfrm>
          <a:prstGeom prst="rect">
            <a:avLst/>
          </a:prstGeom>
        </p:spPr>
        <p:txBody>
          <a:bodyPr anchor="t" rtlCol="false" tIns="0" lIns="0" bIns="0" rIns="0">
            <a:spAutoFit/>
          </a:bodyPr>
          <a:lstStyle/>
          <a:p>
            <a:pPr algn="ctr">
              <a:lnSpc>
                <a:spcPts val="2735"/>
              </a:lnSpc>
              <a:spcBef>
                <a:spcPct val="0"/>
              </a:spcBef>
            </a:pPr>
          </a:p>
          <a:p>
            <a:pPr algn="ctr">
              <a:lnSpc>
                <a:spcPts val="2735"/>
              </a:lnSpc>
              <a:spcBef>
                <a:spcPct val="0"/>
              </a:spcBef>
            </a:pPr>
            <a:r>
              <a:rPr lang="en-US" spc="29" sz="1999">
                <a:solidFill>
                  <a:srgbClr val="000000"/>
                </a:solidFill>
                <a:latin typeface="Montserrat Italics"/>
              </a:rPr>
              <a:t>REPORTER</a:t>
            </a:r>
          </a:p>
          <a:p>
            <a:pPr algn="ctr">
              <a:lnSpc>
                <a:spcPts val="2735"/>
              </a:lnSpc>
              <a:spcBef>
                <a:spcPct val="0"/>
              </a:spcBef>
            </a:pPr>
            <a:r>
              <a:rPr lang="en-US" spc="29" sz="1999">
                <a:solidFill>
                  <a:srgbClr val="000000"/>
                </a:solidFill>
                <a:latin typeface="Montserrat"/>
              </a:rPr>
              <a:t>Naila Fauzia S.</a:t>
            </a:r>
          </a:p>
          <a:p>
            <a:pPr algn="ctr">
              <a:lnSpc>
                <a:spcPts val="2735"/>
              </a:lnSpc>
              <a:spcBef>
                <a:spcPct val="0"/>
              </a:spcBef>
            </a:pPr>
            <a:r>
              <a:rPr lang="en-US" spc="29" sz="1999">
                <a:solidFill>
                  <a:srgbClr val="000000"/>
                </a:solidFill>
                <a:latin typeface="Montserrat"/>
              </a:rPr>
              <a:t>F34190038</a:t>
            </a:r>
          </a:p>
        </p:txBody>
      </p:sp>
      <p:sp>
        <p:nvSpPr>
          <p:cNvPr name="TextBox 20" id="20"/>
          <p:cNvSpPr txBox="true"/>
          <p:nvPr/>
        </p:nvSpPr>
        <p:spPr>
          <a:xfrm rot="0">
            <a:off x="6697196" y="6925275"/>
            <a:ext cx="2015034" cy="1014603"/>
          </a:xfrm>
          <a:prstGeom prst="rect">
            <a:avLst/>
          </a:prstGeom>
        </p:spPr>
        <p:txBody>
          <a:bodyPr anchor="t" rtlCol="false" tIns="0" lIns="0" bIns="0" rIns="0">
            <a:spAutoFit/>
          </a:bodyPr>
          <a:lstStyle/>
          <a:p>
            <a:pPr algn="ctr">
              <a:lnSpc>
                <a:spcPts val="2735"/>
              </a:lnSpc>
            </a:pPr>
            <a:r>
              <a:rPr lang="en-US" spc="27" sz="1999">
                <a:solidFill>
                  <a:srgbClr val="000000"/>
                </a:solidFill>
                <a:latin typeface="Montserrat"/>
              </a:rPr>
              <a:t>PROGRAMMER</a:t>
            </a:r>
          </a:p>
          <a:p>
            <a:pPr algn="ctr">
              <a:lnSpc>
                <a:spcPts val="2735"/>
              </a:lnSpc>
              <a:spcBef>
                <a:spcPct val="0"/>
              </a:spcBef>
            </a:pPr>
            <a:r>
              <a:rPr lang="en-US" spc="29" sz="1999">
                <a:solidFill>
                  <a:srgbClr val="000000"/>
                </a:solidFill>
                <a:latin typeface="Montserrat"/>
              </a:rPr>
              <a:t>Ni</a:t>
            </a:r>
            <a:r>
              <a:rPr lang="en-US" spc="29" sz="1999">
                <a:solidFill>
                  <a:srgbClr val="000000"/>
                </a:solidFill>
                <a:latin typeface="Montserrat"/>
              </a:rPr>
              <a:t>kki Fauzi N.</a:t>
            </a:r>
          </a:p>
          <a:p>
            <a:pPr algn="ctr">
              <a:lnSpc>
                <a:spcPts val="2735"/>
              </a:lnSpc>
              <a:spcBef>
                <a:spcPct val="0"/>
              </a:spcBef>
            </a:pPr>
            <a:r>
              <a:rPr lang="en-US" spc="29" sz="1999">
                <a:solidFill>
                  <a:srgbClr val="000000"/>
                </a:solidFill>
                <a:latin typeface="Montserrat"/>
              </a:rPr>
              <a:t>F34190040</a:t>
            </a:r>
          </a:p>
        </p:txBody>
      </p:sp>
      <p:sp>
        <p:nvSpPr>
          <p:cNvPr name="TextBox 21" id="21"/>
          <p:cNvSpPr txBox="true"/>
          <p:nvPr/>
        </p:nvSpPr>
        <p:spPr>
          <a:xfrm rot="0">
            <a:off x="8941305" y="6902961"/>
            <a:ext cx="2193032" cy="1014603"/>
          </a:xfrm>
          <a:prstGeom prst="rect">
            <a:avLst/>
          </a:prstGeom>
        </p:spPr>
        <p:txBody>
          <a:bodyPr anchor="t" rtlCol="false" tIns="0" lIns="0" bIns="0" rIns="0">
            <a:spAutoFit/>
          </a:bodyPr>
          <a:lstStyle/>
          <a:p>
            <a:pPr algn="ctr">
              <a:lnSpc>
                <a:spcPts val="2735"/>
              </a:lnSpc>
            </a:pPr>
            <a:r>
              <a:rPr lang="en-US" spc="27" sz="1999">
                <a:solidFill>
                  <a:srgbClr val="000000"/>
                </a:solidFill>
                <a:latin typeface="Montserrat"/>
              </a:rPr>
              <a:t>MANAGER</a:t>
            </a:r>
          </a:p>
          <a:p>
            <a:pPr algn="ctr">
              <a:lnSpc>
                <a:spcPts val="2735"/>
              </a:lnSpc>
              <a:spcBef>
                <a:spcPct val="0"/>
              </a:spcBef>
            </a:pPr>
            <a:r>
              <a:rPr lang="en-US" spc="29" sz="1999">
                <a:solidFill>
                  <a:srgbClr val="000000"/>
                </a:solidFill>
                <a:latin typeface="Montserrat"/>
              </a:rPr>
              <a:t>Ogi Har Rahman</a:t>
            </a:r>
          </a:p>
          <a:p>
            <a:pPr algn="ctr">
              <a:lnSpc>
                <a:spcPts val="2735"/>
              </a:lnSpc>
              <a:spcBef>
                <a:spcPct val="0"/>
              </a:spcBef>
            </a:pPr>
            <a:r>
              <a:rPr lang="en-US" spc="29" sz="1999">
                <a:solidFill>
                  <a:srgbClr val="000000"/>
                </a:solidFill>
                <a:latin typeface="Montserrat"/>
              </a:rPr>
              <a:t>F34190042</a:t>
            </a:r>
          </a:p>
        </p:txBody>
      </p:sp>
      <p:sp>
        <p:nvSpPr>
          <p:cNvPr name="TextBox 22" id="22"/>
          <p:cNvSpPr txBox="true"/>
          <p:nvPr/>
        </p:nvSpPr>
        <p:spPr>
          <a:xfrm rot="0">
            <a:off x="11382880" y="6902961"/>
            <a:ext cx="2116336" cy="1014603"/>
          </a:xfrm>
          <a:prstGeom prst="rect">
            <a:avLst/>
          </a:prstGeom>
        </p:spPr>
        <p:txBody>
          <a:bodyPr anchor="t" rtlCol="false" tIns="0" lIns="0" bIns="0" rIns="0">
            <a:spAutoFit/>
          </a:bodyPr>
          <a:lstStyle/>
          <a:p>
            <a:pPr algn="ctr">
              <a:lnSpc>
                <a:spcPts val="2735"/>
              </a:lnSpc>
            </a:pPr>
            <a:r>
              <a:rPr lang="en-US" spc="27" sz="1999">
                <a:solidFill>
                  <a:srgbClr val="000000"/>
                </a:solidFill>
                <a:latin typeface="Montserrat"/>
              </a:rPr>
              <a:t>DESIGNER</a:t>
            </a:r>
          </a:p>
          <a:p>
            <a:pPr algn="ctr">
              <a:lnSpc>
                <a:spcPts val="2735"/>
              </a:lnSpc>
              <a:spcBef>
                <a:spcPct val="0"/>
              </a:spcBef>
            </a:pPr>
            <a:r>
              <a:rPr lang="en-US" spc="29" sz="1999">
                <a:solidFill>
                  <a:srgbClr val="000000"/>
                </a:solidFill>
                <a:latin typeface="Montserrat"/>
              </a:rPr>
              <a:t>Reisyavitani A.R.</a:t>
            </a:r>
          </a:p>
          <a:p>
            <a:pPr algn="ctr">
              <a:lnSpc>
                <a:spcPts val="2735"/>
              </a:lnSpc>
              <a:spcBef>
                <a:spcPct val="0"/>
              </a:spcBef>
            </a:pPr>
            <a:r>
              <a:rPr lang="en-US" spc="29" sz="1999">
                <a:solidFill>
                  <a:srgbClr val="000000"/>
                </a:solidFill>
                <a:latin typeface="Montserrat"/>
              </a:rPr>
              <a:t>F34190049</a:t>
            </a:r>
          </a:p>
        </p:txBody>
      </p:sp>
      <p:sp>
        <p:nvSpPr>
          <p:cNvPr name="TextBox 23" id="23"/>
          <p:cNvSpPr txBox="true"/>
          <p:nvPr/>
        </p:nvSpPr>
        <p:spPr>
          <a:xfrm rot="0">
            <a:off x="1874797" y="6779457"/>
            <a:ext cx="2183011" cy="904570"/>
          </a:xfrm>
          <a:prstGeom prst="rect">
            <a:avLst/>
          </a:prstGeom>
        </p:spPr>
        <p:txBody>
          <a:bodyPr anchor="t" rtlCol="false" tIns="0" lIns="0" bIns="0" rIns="0">
            <a:spAutoFit/>
          </a:bodyPr>
          <a:lstStyle/>
          <a:p>
            <a:pPr algn="ctr">
              <a:lnSpc>
                <a:spcPts val="2462"/>
              </a:lnSpc>
            </a:pPr>
            <a:r>
              <a:rPr lang="en-US" spc="25" sz="1799">
                <a:solidFill>
                  <a:srgbClr val="000000"/>
                </a:solidFill>
                <a:latin typeface="Montserrat"/>
              </a:rPr>
              <a:t>DATA COLLECTOR</a:t>
            </a:r>
          </a:p>
          <a:p>
            <a:pPr algn="ctr">
              <a:lnSpc>
                <a:spcPts val="2462"/>
              </a:lnSpc>
              <a:spcBef>
                <a:spcPct val="0"/>
              </a:spcBef>
            </a:pPr>
            <a:r>
              <a:rPr lang="en-US" spc="26" sz="1799">
                <a:solidFill>
                  <a:srgbClr val="000000"/>
                </a:solidFill>
                <a:latin typeface="Montserrat"/>
              </a:rPr>
              <a:t>Rahmawati N.</a:t>
            </a:r>
          </a:p>
          <a:p>
            <a:pPr algn="ctr">
              <a:lnSpc>
                <a:spcPts val="2462"/>
              </a:lnSpc>
              <a:spcBef>
                <a:spcPct val="0"/>
              </a:spcBef>
            </a:pPr>
            <a:r>
              <a:rPr lang="en-US" spc="26" sz="1799">
                <a:solidFill>
                  <a:srgbClr val="000000"/>
                </a:solidFill>
                <a:latin typeface="Montserrat"/>
              </a:rPr>
              <a:t>F34190046</a:t>
            </a:r>
          </a:p>
        </p:txBody>
      </p:sp>
      <p:sp>
        <p:nvSpPr>
          <p:cNvPr name="TextBox 24" id="24"/>
          <p:cNvSpPr txBox="true"/>
          <p:nvPr/>
        </p:nvSpPr>
        <p:spPr>
          <a:xfrm rot="0">
            <a:off x="4329500" y="6902961"/>
            <a:ext cx="2012256" cy="1014603"/>
          </a:xfrm>
          <a:prstGeom prst="rect">
            <a:avLst/>
          </a:prstGeom>
        </p:spPr>
        <p:txBody>
          <a:bodyPr anchor="t" rtlCol="false" tIns="0" lIns="0" bIns="0" rIns="0">
            <a:spAutoFit/>
          </a:bodyPr>
          <a:lstStyle/>
          <a:p>
            <a:pPr algn="ctr">
              <a:lnSpc>
                <a:spcPts val="2735"/>
              </a:lnSpc>
            </a:pPr>
            <a:r>
              <a:rPr lang="en-US" spc="27" sz="1999">
                <a:solidFill>
                  <a:srgbClr val="000000"/>
                </a:solidFill>
                <a:latin typeface="Montserrat"/>
              </a:rPr>
              <a:t>DATA ANALYST</a:t>
            </a:r>
          </a:p>
          <a:p>
            <a:pPr algn="ctr">
              <a:lnSpc>
                <a:spcPts val="2735"/>
              </a:lnSpc>
              <a:spcBef>
                <a:spcPct val="0"/>
              </a:spcBef>
            </a:pPr>
            <a:r>
              <a:rPr lang="en-US" spc="29" sz="1999">
                <a:solidFill>
                  <a:srgbClr val="000000"/>
                </a:solidFill>
                <a:latin typeface="Montserrat"/>
              </a:rPr>
              <a:t>Rifa Safitri</a:t>
            </a:r>
          </a:p>
          <a:p>
            <a:pPr algn="ctr">
              <a:lnSpc>
                <a:spcPts val="2735"/>
              </a:lnSpc>
              <a:spcBef>
                <a:spcPct val="0"/>
              </a:spcBef>
            </a:pPr>
            <a:r>
              <a:rPr lang="en-US" spc="29" sz="1999">
                <a:solidFill>
                  <a:srgbClr val="000000"/>
                </a:solidFill>
                <a:latin typeface="Montserrat"/>
              </a:rPr>
              <a:t>F34190051</a:t>
            </a:r>
          </a:p>
        </p:txBody>
      </p:sp>
      <p:sp>
        <p:nvSpPr>
          <p:cNvPr name="TextBox 25" id="25"/>
          <p:cNvSpPr txBox="true"/>
          <p:nvPr/>
        </p:nvSpPr>
        <p:spPr>
          <a:xfrm rot="0">
            <a:off x="1634026" y="1276441"/>
            <a:ext cx="14614558" cy="2037588"/>
          </a:xfrm>
          <a:prstGeom prst="rect">
            <a:avLst/>
          </a:prstGeom>
        </p:spPr>
        <p:txBody>
          <a:bodyPr anchor="t" rtlCol="false" tIns="0" lIns="0" bIns="0" rIns="0">
            <a:spAutoFit/>
          </a:bodyPr>
          <a:lstStyle/>
          <a:p>
            <a:pPr algn="ctr">
              <a:lnSpc>
                <a:spcPts val="3995"/>
              </a:lnSpc>
            </a:pPr>
            <a:r>
              <a:rPr lang="en-US" spc="51" sz="3699">
                <a:solidFill>
                  <a:srgbClr val="000000"/>
                </a:solidFill>
                <a:latin typeface="Aileron Heavy Bold"/>
              </a:rPr>
              <a:t>ANALISIS DAN DESAIN SISTEM PENGIRIMAN LOBSTER MENGGUNAKAN ALGORITMA KRUSKAL DAN SENSOR SUHU LM 35 BERBASIS ARDUINO UNO</a:t>
            </a:r>
          </a:p>
          <a:p>
            <a:pPr algn="ctr">
              <a:lnSpc>
                <a:spcPts val="3995"/>
              </a:lnSpc>
            </a:pPr>
          </a:p>
        </p:txBody>
      </p:sp>
      <p:sp>
        <p:nvSpPr>
          <p:cNvPr name="TextBox 26" id="26"/>
          <p:cNvSpPr txBox="true"/>
          <p:nvPr/>
        </p:nvSpPr>
        <p:spPr>
          <a:xfrm rot="0">
            <a:off x="769776" y="9122474"/>
            <a:ext cx="8018654" cy="300228"/>
          </a:xfrm>
          <a:prstGeom prst="rect">
            <a:avLst/>
          </a:prstGeom>
        </p:spPr>
        <p:txBody>
          <a:bodyPr anchor="t" rtlCol="false" tIns="0" lIns="0" bIns="0" rIns="0">
            <a:spAutoFit/>
          </a:bodyPr>
          <a:lstStyle/>
          <a:p>
            <a:pPr algn="l">
              <a:lnSpc>
                <a:spcPts val="2375"/>
              </a:lnSpc>
            </a:pPr>
            <a:r>
              <a:rPr lang="en-US" spc="32" sz="2199">
                <a:solidFill>
                  <a:srgbClr val="000000"/>
                </a:solidFill>
                <a:latin typeface="Montserrat"/>
              </a:rPr>
              <a:t>Prof. Dr. Eng Taufik Djatna </a:t>
            </a:r>
          </a:p>
        </p:txBody>
      </p:sp>
      <p:sp>
        <p:nvSpPr>
          <p:cNvPr name="TextBox 27" id="27"/>
          <p:cNvSpPr txBox="true"/>
          <p:nvPr/>
        </p:nvSpPr>
        <p:spPr>
          <a:xfrm rot="0">
            <a:off x="5657909" y="9739666"/>
            <a:ext cx="7841307" cy="448310"/>
          </a:xfrm>
          <a:prstGeom prst="rect">
            <a:avLst/>
          </a:prstGeom>
        </p:spPr>
        <p:txBody>
          <a:bodyPr anchor="t" rtlCol="false" tIns="0" lIns="0" bIns="0" rIns="0">
            <a:spAutoFit/>
          </a:bodyPr>
          <a:lstStyle/>
          <a:p>
            <a:pPr algn="ctr">
              <a:lnSpc>
                <a:spcPts val="3640"/>
              </a:lnSpc>
            </a:pPr>
            <a:r>
              <a:rPr lang="en-US" sz="2600">
                <a:solidFill>
                  <a:srgbClr val="FFFFFF"/>
                </a:solidFill>
                <a:latin typeface="Open Sans Light"/>
              </a:rPr>
              <a:t>Analisis Sistem dan Pengambilan Keputusan (TIN316)</a:t>
            </a:r>
          </a:p>
        </p:txBody>
      </p:sp>
      <p:sp>
        <p:nvSpPr>
          <p:cNvPr name="TextBox 28" id="28"/>
          <p:cNvSpPr txBox="true"/>
          <p:nvPr/>
        </p:nvSpPr>
        <p:spPr>
          <a:xfrm rot="0">
            <a:off x="8264137" y="8380730"/>
            <a:ext cx="1354336" cy="688974"/>
          </a:xfrm>
          <a:prstGeom prst="rect">
            <a:avLst/>
          </a:prstGeom>
        </p:spPr>
        <p:txBody>
          <a:bodyPr anchor="t" rtlCol="false" tIns="0" lIns="0" bIns="0" rIns="0">
            <a:spAutoFit/>
          </a:bodyPr>
          <a:lstStyle/>
          <a:p>
            <a:pPr algn="ctr">
              <a:lnSpc>
                <a:spcPts val="5600"/>
              </a:lnSpc>
            </a:pPr>
            <a:r>
              <a:rPr lang="en-US" sz="4000">
                <a:solidFill>
                  <a:srgbClr val="000000"/>
                </a:solidFill>
                <a:latin typeface="Aileron Heavy"/>
              </a:rPr>
              <a:t>TIM 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85760" y="4477385"/>
            <a:ext cx="8844168" cy="4856252"/>
          </a:xfrm>
          <a:prstGeom prst="rect">
            <a:avLst/>
          </a:prstGeom>
        </p:spPr>
      </p:pic>
      <p:sp>
        <p:nvSpPr>
          <p:cNvPr name="AutoShape 5" id="5"/>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12742584" y="5828665"/>
            <a:ext cx="2481809" cy="2481809"/>
          </a:xfrm>
          <a:prstGeom prst="rect">
            <a:avLst/>
          </a:prstGeom>
        </p:spPr>
      </p:pic>
      <p:sp>
        <p:nvSpPr>
          <p:cNvPr name="TextBox 7" id="7"/>
          <p:cNvSpPr txBox="true"/>
          <p:nvPr/>
        </p:nvSpPr>
        <p:spPr>
          <a:xfrm rot="0">
            <a:off x="13424798" y="9425305"/>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8" id="8"/>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9" id="9"/>
          <p:cNvSpPr txBox="true"/>
          <p:nvPr/>
        </p:nvSpPr>
        <p:spPr>
          <a:xfrm rot="0">
            <a:off x="6238429" y="277793"/>
            <a:ext cx="290557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OUTLINE</a:t>
            </a:r>
          </a:p>
        </p:txBody>
      </p:sp>
      <p:sp>
        <p:nvSpPr>
          <p:cNvPr name="TextBox 10" id="10"/>
          <p:cNvSpPr txBox="true"/>
          <p:nvPr/>
        </p:nvSpPr>
        <p:spPr>
          <a:xfrm rot="0">
            <a:off x="383518" y="9334504"/>
            <a:ext cx="7841307" cy="448310"/>
          </a:xfrm>
          <a:prstGeom prst="rect">
            <a:avLst/>
          </a:prstGeom>
        </p:spPr>
        <p:txBody>
          <a:bodyPr anchor="t" rtlCol="false" tIns="0" lIns="0" bIns="0" rIns="0">
            <a:spAutoFit/>
          </a:bodyPr>
          <a:lstStyle/>
          <a:p>
            <a:pPr algn="ctr">
              <a:lnSpc>
                <a:spcPts val="3640"/>
              </a:lnSpc>
            </a:pPr>
            <a:r>
              <a:rPr lang="en-US" sz="2600">
                <a:solidFill>
                  <a:srgbClr val="FFFFFF"/>
                </a:solidFill>
                <a:latin typeface="Open Sans Light"/>
              </a:rPr>
              <a:t>Analisis Sistem dan Pengambilan Keputusan (TIN316)</a:t>
            </a:r>
          </a:p>
        </p:txBody>
      </p:sp>
      <p:sp>
        <p:nvSpPr>
          <p:cNvPr name="TextBox 11" id="11"/>
          <p:cNvSpPr txBox="true"/>
          <p:nvPr/>
        </p:nvSpPr>
        <p:spPr>
          <a:xfrm rot="0">
            <a:off x="1532720" y="1900237"/>
            <a:ext cx="4838254"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MASALAH DAN SOLUSI</a:t>
            </a:r>
          </a:p>
        </p:txBody>
      </p:sp>
      <p:sp>
        <p:nvSpPr>
          <p:cNvPr name="TextBox 12" id="12"/>
          <p:cNvSpPr txBox="true"/>
          <p:nvPr/>
        </p:nvSpPr>
        <p:spPr>
          <a:xfrm rot="0">
            <a:off x="1532720" y="2785427"/>
            <a:ext cx="5082034" cy="58039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Light Bold"/>
              </a:rPr>
              <a:t>BPMN</a:t>
            </a:r>
          </a:p>
        </p:txBody>
      </p:sp>
      <p:sp>
        <p:nvSpPr>
          <p:cNvPr name="TextBox 13" id="13"/>
          <p:cNvSpPr txBox="true"/>
          <p:nvPr/>
        </p:nvSpPr>
        <p:spPr>
          <a:xfrm rot="0">
            <a:off x="1532720" y="3696970"/>
            <a:ext cx="1001911"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CDM</a:t>
            </a:r>
          </a:p>
        </p:txBody>
      </p:sp>
      <p:sp>
        <p:nvSpPr>
          <p:cNvPr name="TextBox 14" id="14"/>
          <p:cNvSpPr txBox="true"/>
          <p:nvPr/>
        </p:nvSpPr>
        <p:spPr>
          <a:xfrm rot="0">
            <a:off x="1532720" y="4629785"/>
            <a:ext cx="9978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PDM</a:t>
            </a:r>
          </a:p>
        </p:txBody>
      </p:sp>
      <p:sp>
        <p:nvSpPr>
          <p:cNvPr name="TextBox 15" id="15"/>
          <p:cNvSpPr txBox="true"/>
          <p:nvPr/>
        </p:nvSpPr>
        <p:spPr>
          <a:xfrm rot="0">
            <a:off x="1532720" y="6574904"/>
            <a:ext cx="2965252"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DESAIN UI/UX</a:t>
            </a:r>
          </a:p>
        </p:txBody>
      </p:sp>
      <p:sp>
        <p:nvSpPr>
          <p:cNvPr name="TextBox 16" id="16"/>
          <p:cNvSpPr txBox="true"/>
          <p:nvPr/>
        </p:nvSpPr>
        <p:spPr>
          <a:xfrm rot="0">
            <a:off x="1532720" y="5613514"/>
            <a:ext cx="73211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ARSITEKTUR INPUT &amp; PELAPORAN </a:t>
            </a:r>
          </a:p>
        </p:txBody>
      </p:sp>
      <p:sp>
        <p:nvSpPr>
          <p:cNvPr name="TextBox 17" id="17"/>
          <p:cNvSpPr txBox="true"/>
          <p:nvPr/>
        </p:nvSpPr>
        <p:spPr>
          <a:xfrm rot="0">
            <a:off x="1532720" y="7523480"/>
            <a:ext cx="33456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DEMO APLIKASI</a:t>
            </a:r>
          </a:p>
        </p:txBody>
      </p:sp>
      <p:pic>
        <p:nvPicPr>
          <p:cNvPr name="Picture 18" id="18"/>
          <p:cNvPicPr>
            <a:picLocks noChangeAspect="true"/>
          </p:cNvPicPr>
          <p:nvPr/>
        </p:nvPicPr>
        <p:blipFill>
          <a:blip r:embed="rId6"/>
          <a:srcRect l="0" t="0" r="0" b="0"/>
          <a:stretch>
            <a:fillRect/>
          </a:stretch>
        </p:blipFill>
        <p:spPr>
          <a:xfrm flipH="false" flipV="false" rot="0">
            <a:off x="383518" y="1723484"/>
            <a:ext cx="1000571" cy="1000571"/>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383518" y="2608674"/>
            <a:ext cx="1000571" cy="1000571"/>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0">
            <a:off x="383518" y="3546792"/>
            <a:ext cx="1000571" cy="1000571"/>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0">
            <a:off x="383518" y="4547364"/>
            <a:ext cx="1000571" cy="1000571"/>
          </a:xfrm>
          <a:prstGeom prst="rect">
            <a:avLst/>
          </a:prstGeom>
        </p:spPr>
      </p:pic>
      <p:pic>
        <p:nvPicPr>
          <p:cNvPr name="Picture 22" id="22"/>
          <p:cNvPicPr>
            <a:picLocks noChangeAspect="true"/>
          </p:cNvPicPr>
          <p:nvPr/>
        </p:nvPicPr>
        <p:blipFill>
          <a:blip r:embed="rId6"/>
          <a:srcRect l="0" t="0" r="0" b="0"/>
          <a:stretch>
            <a:fillRect/>
          </a:stretch>
        </p:blipFill>
        <p:spPr>
          <a:xfrm flipH="false" flipV="false" rot="0">
            <a:off x="383518" y="5547935"/>
            <a:ext cx="1000571" cy="1000571"/>
          </a:xfrm>
          <a:prstGeom prst="rect">
            <a:avLst/>
          </a:prstGeom>
        </p:spPr>
      </p:pic>
      <p:pic>
        <p:nvPicPr>
          <p:cNvPr name="Picture 23" id="23"/>
          <p:cNvPicPr>
            <a:picLocks noChangeAspect="true"/>
          </p:cNvPicPr>
          <p:nvPr/>
        </p:nvPicPr>
        <p:blipFill>
          <a:blip r:embed="rId6"/>
          <a:srcRect l="0" t="0" r="0" b="0"/>
          <a:stretch>
            <a:fillRect/>
          </a:stretch>
        </p:blipFill>
        <p:spPr>
          <a:xfrm flipH="false" flipV="false" rot="0">
            <a:off x="383518" y="6481385"/>
            <a:ext cx="1000571" cy="1000571"/>
          </a:xfrm>
          <a:prstGeom prst="rect">
            <a:avLst/>
          </a:prstGeom>
        </p:spPr>
      </p:pic>
      <p:pic>
        <p:nvPicPr>
          <p:cNvPr name="Picture 24" id="24"/>
          <p:cNvPicPr>
            <a:picLocks noChangeAspect="true"/>
          </p:cNvPicPr>
          <p:nvPr/>
        </p:nvPicPr>
        <p:blipFill>
          <a:blip r:embed="rId6"/>
          <a:srcRect l="0" t="0" r="0" b="0"/>
          <a:stretch>
            <a:fillRect/>
          </a:stretch>
        </p:blipFill>
        <p:spPr>
          <a:xfrm flipH="false" flipV="false" rot="0">
            <a:off x="383518" y="7367657"/>
            <a:ext cx="1000571" cy="1000571"/>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55300" y="7502894"/>
            <a:ext cx="2146465" cy="1514233"/>
          </a:xfrm>
          <a:prstGeom prst="rect">
            <a:avLst/>
          </a:prstGeom>
        </p:spPr>
      </p:pic>
      <p:sp>
        <p:nvSpPr>
          <p:cNvPr name="TextBox 6" id="6"/>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7" id="7"/>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8" id="8"/>
          <p:cNvSpPr txBox="true"/>
          <p:nvPr/>
        </p:nvSpPr>
        <p:spPr>
          <a:xfrm rot="0">
            <a:off x="1047750" y="283427"/>
            <a:ext cx="120458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MASALAH DAN MEKANISME SOLUSI </a:t>
            </a:r>
          </a:p>
        </p:txBody>
      </p:sp>
      <p:sp>
        <p:nvSpPr>
          <p:cNvPr name="TextBox 9" id="9"/>
          <p:cNvSpPr txBox="true"/>
          <p:nvPr/>
        </p:nvSpPr>
        <p:spPr>
          <a:xfrm rot="0">
            <a:off x="781050" y="9201150"/>
            <a:ext cx="7841307" cy="448310"/>
          </a:xfrm>
          <a:prstGeom prst="rect">
            <a:avLst/>
          </a:prstGeom>
        </p:spPr>
        <p:txBody>
          <a:bodyPr anchor="t" rtlCol="false" tIns="0" lIns="0" bIns="0" rIns="0">
            <a:spAutoFit/>
          </a:bodyPr>
          <a:lstStyle/>
          <a:p>
            <a:pPr algn="ctr">
              <a:lnSpc>
                <a:spcPts val="3640"/>
              </a:lnSpc>
            </a:pPr>
            <a:r>
              <a:rPr lang="en-US" sz="2600">
                <a:solidFill>
                  <a:srgbClr val="FFFFFF"/>
                </a:solidFill>
                <a:latin typeface="Open Sans Light"/>
              </a:rPr>
              <a:t>Analisis Sistem dan Pengambilan Keputusan (TIN316)</a:t>
            </a:r>
          </a:p>
        </p:txBody>
      </p:sp>
      <p:sp>
        <p:nvSpPr>
          <p:cNvPr name="TextBox 10" id="10"/>
          <p:cNvSpPr txBox="true"/>
          <p:nvPr/>
        </p:nvSpPr>
        <p:spPr>
          <a:xfrm rot="0">
            <a:off x="2916418" y="1770697"/>
            <a:ext cx="14342882" cy="6697980"/>
          </a:xfrm>
          <a:prstGeom prst="rect">
            <a:avLst/>
          </a:prstGeom>
        </p:spPr>
        <p:txBody>
          <a:bodyPr anchor="t" rtlCol="false" tIns="0" lIns="0" bIns="0" rIns="0">
            <a:spAutoFit/>
          </a:bodyPr>
          <a:lstStyle/>
          <a:p>
            <a:pPr algn="just">
              <a:lnSpc>
                <a:spcPts val="3569"/>
              </a:lnSpc>
            </a:pPr>
            <a:r>
              <a:rPr lang="en-US" sz="2550">
                <a:solidFill>
                  <a:srgbClr val="FFFFFF"/>
                </a:solidFill>
                <a:latin typeface="Open Sans"/>
              </a:rPr>
              <a:t> </a:t>
            </a:r>
            <a:r>
              <a:rPr lang="en-US" sz="2550">
                <a:solidFill>
                  <a:srgbClr val="000000"/>
                </a:solidFill>
                <a:latin typeface="Open Sans"/>
              </a:rPr>
              <a:t>        Salah satu komoditas perikanan dari perairan tawar yang bernilai ekoomis tinggi dan </a:t>
            </a:r>
            <a:r>
              <a:rPr lang="en-US" sz="2550">
                <a:solidFill>
                  <a:srgbClr val="000000"/>
                </a:solidFill>
                <a:latin typeface="Arimo"/>
              </a:rPr>
              <a:t>telah dibudidayakan secara intensif adalah lobster air tawar. Lobster yang diantarkan dalam keadaan hidup maka akan memiliki daya jual yang lebih tinggi. Kendala yang umum dihadapi dalam transportasi hidup hasil perikanan adalah jarak tempuh yang cukup jauh, sehingga diperlukan waktu yang cukup lama untuk dapat mempertahankan agar lobster masih dapat bertahan hidup sampai di konsumen (Suryaningrum </a:t>
            </a:r>
            <a:r>
              <a:rPr lang="en-US" sz="2550">
                <a:solidFill>
                  <a:srgbClr val="000000"/>
                </a:solidFill>
                <a:latin typeface="Arimo Italics"/>
              </a:rPr>
              <a:t>et al.</a:t>
            </a:r>
            <a:r>
              <a:rPr lang="en-US" sz="2550">
                <a:solidFill>
                  <a:srgbClr val="000000"/>
                </a:solidFill>
                <a:latin typeface="Arimo"/>
              </a:rPr>
              <a:t> 2008).</a:t>
            </a:r>
            <a:r>
              <a:rPr lang="en-US" sz="2550">
                <a:solidFill>
                  <a:srgbClr val="000000"/>
                </a:solidFill>
                <a:latin typeface="Open Sans"/>
              </a:rPr>
              <a:t> Salah satu cara mengatasinya adalah memberikan suhu yang tepat dan waktu pengiriman yang cepat sehingga diperlukan pengawasan dan pengontrolan suhu box pengiriman serta penerapan rute terpendek.</a:t>
            </a:r>
          </a:p>
          <a:p>
            <a:pPr algn="just">
              <a:lnSpc>
                <a:spcPts val="3569"/>
              </a:lnSpc>
            </a:pPr>
          </a:p>
          <a:p>
            <a:pPr algn="just">
              <a:lnSpc>
                <a:spcPts val="3569"/>
              </a:lnSpc>
            </a:pPr>
            <a:r>
              <a:rPr lang="en-US" sz="2550">
                <a:solidFill>
                  <a:srgbClr val="000000"/>
                </a:solidFill>
                <a:latin typeface="Open Sans"/>
              </a:rPr>
              <a:t>          Sistem DBE (</a:t>
            </a:r>
            <a:r>
              <a:rPr lang="en-US" sz="2550">
                <a:solidFill>
                  <a:srgbClr val="000000"/>
                </a:solidFill>
                <a:latin typeface="Open Sans Italics"/>
              </a:rPr>
              <a:t>Digital Business Ecosystem</a:t>
            </a:r>
            <a:r>
              <a:rPr lang="en-US" sz="2550">
                <a:solidFill>
                  <a:srgbClr val="000000"/>
                </a:solidFill>
                <a:latin typeface="Open Sans"/>
              </a:rPr>
              <a:t>) yang kami rancang bertujuan mengawasi suhu pengiriman lobster menggunakan Sensor LM35 berbasis Arduino Uno dengan jalur pengiriman rute tercepat. Dengan adanya sistem ini diharapkan dapat menjamin kualitas produk selama pengiriman dan meminimalisir terjadinya keterlambatan pengiriman. Sistem akan dikemas dalam sebuah aplikasi yang bernama ‘</a:t>
            </a:r>
            <a:r>
              <a:rPr lang="en-US" sz="2550">
                <a:solidFill>
                  <a:srgbClr val="000000"/>
                </a:solidFill>
                <a:latin typeface="Open Sans Bold"/>
              </a:rPr>
              <a:t>Lobsy – For your fresh lobster delivery</a:t>
            </a:r>
            <a:r>
              <a:rPr lang="en-US" sz="2550">
                <a:solidFill>
                  <a:srgbClr val="000000"/>
                </a:solidFill>
                <a:latin typeface="Open Sans"/>
              </a:rPr>
              <a:t>’ sehingga dapat diunduh pada smartphone dan memudahkan kurir untuk mengaksesnya.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srcRect l="0" t="0" r="0" b="0"/>
          <a:stretch>
            <a:fillRect/>
          </a:stretch>
        </p:blipFill>
        <p:spPr>
          <a:xfrm flipH="false" flipV="false" rot="0">
            <a:off x="2227749" y="152998"/>
            <a:ext cx="10441822" cy="9579832"/>
          </a:xfrm>
          <a:prstGeom prst="rect">
            <a:avLst/>
          </a:prstGeom>
        </p:spPr>
      </p:pic>
      <p:sp>
        <p:nvSpPr>
          <p:cNvPr name="TextBox 6" id="6"/>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7" id="7"/>
          <p:cNvSpPr txBox="true"/>
          <p:nvPr/>
        </p:nvSpPr>
        <p:spPr>
          <a:xfrm rot="0">
            <a:off x="13888338" y="4256405"/>
            <a:ext cx="201796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BPMN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srcRect l="0" t="0" r="1895" b="1895"/>
          <a:stretch>
            <a:fillRect/>
          </a:stretch>
        </p:blipFill>
        <p:spPr>
          <a:xfrm flipH="false" flipV="false" rot="0">
            <a:off x="-34290" y="3160644"/>
            <a:ext cx="663453" cy="7141880"/>
          </a:xfrm>
          <a:prstGeom prst="rect">
            <a:avLst/>
          </a:prstGeom>
        </p:spPr>
      </p:pic>
      <p:sp>
        <p:nvSpPr>
          <p:cNvPr name="AutoShape 6" id="6"/>
          <p:cNvSpPr/>
          <p:nvPr/>
        </p:nvSpPr>
        <p:spPr>
          <a:xfrm rot="14653">
            <a:off x="1228664" y="1361022"/>
            <a:ext cx="13407512" cy="0"/>
          </a:xfrm>
          <a:prstGeom prst="line">
            <a:avLst/>
          </a:prstGeom>
          <a:ln cap="rnd" w="28575">
            <a:solidFill>
              <a:srgbClr val="4472C4"/>
            </a:solidFill>
            <a:prstDash val="solid"/>
            <a:headEnd type="none" len="sm" w="sm"/>
            <a:tailEnd type="none" len="sm" w="sm"/>
          </a:ln>
        </p:spPr>
      </p:sp>
      <p:pic>
        <p:nvPicPr>
          <p:cNvPr name="Picture 7" id="7"/>
          <p:cNvPicPr>
            <a:picLocks noChangeAspect="true"/>
          </p:cNvPicPr>
          <p:nvPr/>
        </p:nvPicPr>
        <p:blipFill>
          <a:blip r:embed="rId5"/>
          <a:srcRect l="0" t="0" r="0" b="0"/>
          <a:stretch>
            <a:fillRect/>
          </a:stretch>
        </p:blipFill>
        <p:spPr>
          <a:xfrm flipH="false" flipV="false" rot="0">
            <a:off x="3084222" y="454878"/>
            <a:ext cx="10964443" cy="8436925"/>
          </a:xfrm>
          <a:prstGeom prst="rect">
            <a:avLst/>
          </a:prstGeom>
        </p:spPr>
      </p:pic>
      <p:sp>
        <p:nvSpPr>
          <p:cNvPr name="TextBox 8" id="8"/>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9" id="9"/>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10" id="10"/>
          <p:cNvSpPr txBox="true"/>
          <p:nvPr/>
        </p:nvSpPr>
        <p:spPr>
          <a:xfrm rot="0">
            <a:off x="1209614" y="359628"/>
            <a:ext cx="153233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CDM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srcRect l="0" t="0" r="1895" b="1895"/>
          <a:stretch>
            <a:fillRect/>
          </a:stretch>
        </p:blipFill>
        <p:spPr>
          <a:xfrm flipH="false" flipV="false" rot="0">
            <a:off x="-34290" y="3160644"/>
            <a:ext cx="663453" cy="7141880"/>
          </a:xfrm>
          <a:prstGeom prst="rect">
            <a:avLst/>
          </a:prstGeom>
        </p:spPr>
      </p:pic>
      <p:sp>
        <p:nvSpPr>
          <p:cNvPr name="AutoShape 6" id="6"/>
          <p:cNvSpPr/>
          <p:nvPr/>
        </p:nvSpPr>
        <p:spPr>
          <a:xfrm rot="14653">
            <a:off x="1228664" y="1728788"/>
            <a:ext cx="13407512" cy="0"/>
          </a:xfrm>
          <a:prstGeom prst="line">
            <a:avLst/>
          </a:prstGeom>
          <a:ln cap="rnd" w="28575">
            <a:solidFill>
              <a:srgbClr val="4472C4"/>
            </a:solidFill>
            <a:prstDash val="solid"/>
            <a:headEnd type="none" len="sm" w="sm"/>
            <a:tailEnd type="none" len="sm" w="sm"/>
          </a:ln>
        </p:spPr>
      </p:sp>
      <p:pic>
        <p:nvPicPr>
          <p:cNvPr name="Picture 7" id="7"/>
          <p:cNvPicPr>
            <a:picLocks noChangeAspect="true"/>
          </p:cNvPicPr>
          <p:nvPr/>
        </p:nvPicPr>
        <p:blipFill>
          <a:blip r:embed="rId5"/>
          <a:srcRect l="0" t="0" r="10518" b="8127"/>
          <a:stretch>
            <a:fillRect/>
          </a:stretch>
        </p:blipFill>
        <p:spPr>
          <a:xfrm flipH="false" flipV="false" rot="0">
            <a:off x="2504033" y="122736"/>
            <a:ext cx="11544632" cy="9142708"/>
          </a:xfrm>
          <a:prstGeom prst="rect">
            <a:avLst/>
          </a:prstGeom>
        </p:spPr>
      </p:pic>
      <p:sp>
        <p:nvSpPr>
          <p:cNvPr name="TextBox 8" id="8"/>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9" id="9"/>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10" id="10"/>
          <p:cNvSpPr txBox="true"/>
          <p:nvPr/>
        </p:nvSpPr>
        <p:spPr>
          <a:xfrm rot="0">
            <a:off x="1003250" y="531077"/>
            <a:ext cx="15262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PDM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srcRect l="0" t="0" r="1895" b="1895"/>
          <a:stretch>
            <a:fillRect/>
          </a:stretch>
        </p:blipFill>
        <p:spPr>
          <a:xfrm flipH="false" flipV="false" rot="0">
            <a:off x="-34290" y="3160644"/>
            <a:ext cx="663453" cy="7141880"/>
          </a:xfrm>
          <a:prstGeom prst="rect">
            <a:avLst/>
          </a:prstGeom>
        </p:spPr>
      </p:pic>
      <p:sp>
        <p:nvSpPr>
          <p:cNvPr name="AutoShape 6" id="6"/>
          <p:cNvSpPr/>
          <p:nvPr/>
        </p:nvSpPr>
        <p:spPr>
          <a:xfrm rot="14653">
            <a:off x="1228664" y="1347788"/>
            <a:ext cx="13407512" cy="0"/>
          </a:xfrm>
          <a:prstGeom prst="line">
            <a:avLst/>
          </a:prstGeom>
          <a:ln cap="rnd" w="28575">
            <a:solidFill>
              <a:srgbClr val="4472C4"/>
            </a:solidFill>
            <a:prstDash val="solid"/>
            <a:headEnd type="none" len="sm" w="sm"/>
            <a:tailEnd type="none" len="sm" w="sm"/>
          </a:ln>
        </p:spPr>
      </p:sp>
      <p:pic>
        <p:nvPicPr>
          <p:cNvPr name="Picture 7" id="7"/>
          <p:cNvPicPr>
            <a:picLocks noChangeAspect="true"/>
          </p:cNvPicPr>
          <p:nvPr/>
        </p:nvPicPr>
        <p:blipFill>
          <a:blip r:embed="rId5"/>
          <a:srcRect l="1614" t="30428" r="23807" b="14643"/>
          <a:stretch>
            <a:fillRect/>
          </a:stretch>
        </p:blipFill>
        <p:spPr>
          <a:xfrm flipH="false" flipV="false" rot="0">
            <a:off x="959136" y="1712057"/>
            <a:ext cx="16565585" cy="6862885"/>
          </a:xfrm>
          <a:prstGeom prst="rect">
            <a:avLst/>
          </a:prstGeom>
        </p:spPr>
      </p:pic>
      <p:sp>
        <p:nvSpPr>
          <p:cNvPr name="TextBox 8" id="8"/>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9" id="9"/>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10" id="10"/>
          <p:cNvSpPr txBox="true"/>
          <p:nvPr/>
        </p:nvSpPr>
        <p:spPr>
          <a:xfrm rot="0">
            <a:off x="959136" y="292952"/>
            <a:ext cx="1102578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ARSITEKTUR INPUT &amp; PELAPORAN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00831" y="1781486"/>
            <a:ext cx="1167548" cy="207658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50911" y="1781486"/>
            <a:ext cx="1167548" cy="207658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100990" y="1800532"/>
            <a:ext cx="1156840" cy="205754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340360" y="1800532"/>
            <a:ext cx="1170772" cy="208232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593663" y="1768671"/>
            <a:ext cx="1168816" cy="211418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845010" y="1812921"/>
            <a:ext cx="1156840" cy="2057542"/>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8459050" y="1822873"/>
            <a:ext cx="1981698" cy="3524627"/>
          </a:xfrm>
          <a:prstGeom prst="rect">
            <a:avLst/>
          </a:prstGeom>
        </p:spPr>
      </p:pic>
      <p:grpSp>
        <p:nvGrpSpPr>
          <p:cNvPr name="Group 9" id="9"/>
          <p:cNvGrpSpPr/>
          <p:nvPr/>
        </p:nvGrpSpPr>
        <p:grpSpPr>
          <a:xfrm rot="0">
            <a:off x="11012249" y="1800532"/>
            <a:ext cx="1566106" cy="2762178"/>
            <a:chOff x="0" y="0"/>
            <a:chExt cx="2088142" cy="3682904"/>
          </a:xfrm>
        </p:grpSpPr>
        <p:pic>
          <p:nvPicPr>
            <p:cNvPr name="Picture 10" id="10"/>
            <p:cNvPicPr>
              <a:picLocks noChangeAspect="true"/>
            </p:cNvPicPr>
            <p:nvPr/>
          </p:nvPicPr>
          <p:blipFill>
            <a:blip r:embed="rId9"/>
            <a:srcRect l="0" t="0" r="0" b="0"/>
            <a:stretch>
              <a:fillRect/>
            </a:stretch>
          </p:blipFill>
          <p:spPr>
            <a:xfrm flipH="false" flipV="false" rot="0">
              <a:off x="0" y="0"/>
              <a:ext cx="2088142" cy="3682904"/>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0" y="0"/>
              <a:ext cx="1044071" cy="2133756"/>
            </a:xfrm>
            <a:prstGeom prst="rect">
              <a:avLst/>
            </a:prstGeom>
          </p:spPr>
        </p:pic>
      </p:grpSp>
      <p:pic>
        <p:nvPicPr>
          <p:cNvPr name="Picture 12" id="12"/>
          <p:cNvPicPr>
            <a:picLocks noChangeAspect="true"/>
          </p:cNvPicPr>
          <p:nvPr/>
        </p:nvPicPr>
        <p:blipFill>
          <a:blip r:embed="rId11"/>
          <a:srcRect l="0" t="0" r="0" b="0"/>
          <a:stretch>
            <a:fillRect/>
          </a:stretch>
        </p:blipFill>
        <p:spPr>
          <a:xfrm flipH="false" flipV="false" rot="0">
            <a:off x="12664080" y="1817706"/>
            <a:ext cx="1543360" cy="2745004"/>
          </a:xfrm>
          <a:prstGeom prst="rect">
            <a:avLst/>
          </a:prstGeom>
        </p:spPr>
      </p:pic>
      <p:pic>
        <p:nvPicPr>
          <p:cNvPr name="Picture 13" id="13"/>
          <p:cNvPicPr>
            <a:picLocks noChangeAspect="true"/>
          </p:cNvPicPr>
          <p:nvPr/>
        </p:nvPicPr>
        <p:blipFill>
          <a:blip r:embed="rId12"/>
          <a:srcRect l="0" t="0" r="0" b="0"/>
          <a:stretch>
            <a:fillRect/>
          </a:stretch>
        </p:blipFill>
        <p:spPr>
          <a:xfrm flipH="false" flipV="false" rot="0">
            <a:off x="14293165" y="1857166"/>
            <a:ext cx="1510464" cy="2686494"/>
          </a:xfrm>
          <a:prstGeom prst="rect">
            <a:avLst/>
          </a:prstGeom>
        </p:spPr>
      </p:pic>
      <p:pic>
        <p:nvPicPr>
          <p:cNvPr name="Picture 14" id="14"/>
          <p:cNvPicPr>
            <a:picLocks noChangeAspect="true"/>
          </p:cNvPicPr>
          <p:nvPr/>
        </p:nvPicPr>
        <p:blipFill>
          <a:blip r:embed="rId13"/>
          <a:srcRect l="0" t="0" r="0" b="0"/>
          <a:stretch>
            <a:fillRect/>
          </a:stretch>
        </p:blipFill>
        <p:spPr>
          <a:xfrm flipH="false" flipV="false" rot="0">
            <a:off x="16070329" y="1871717"/>
            <a:ext cx="1494101" cy="2657391"/>
          </a:xfrm>
          <a:prstGeom prst="rect">
            <a:avLst/>
          </a:prstGeom>
        </p:spPr>
      </p:pic>
      <p:pic>
        <p:nvPicPr>
          <p:cNvPr name="Picture 15" id="15"/>
          <p:cNvPicPr>
            <a:picLocks noChangeAspect="true"/>
          </p:cNvPicPr>
          <p:nvPr/>
        </p:nvPicPr>
        <p:blipFill>
          <a:blip r:embed="rId14"/>
          <a:srcRect l="0" t="0" r="0" b="0"/>
          <a:stretch>
            <a:fillRect/>
          </a:stretch>
        </p:blipFill>
        <p:spPr>
          <a:xfrm flipH="false" flipV="false" rot="0">
            <a:off x="1203655" y="5401474"/>
            <a:ext cx="1735100" cy="3086029"/>
          </a:xfrm>
          <a:prstGeom prst="rect">
            <a:avLst/>
          </a:prstGeom>
        </p:spPr>
      </p:pic>
      <p:pic>
        <p:nvPicPr>
          <p:cNvPr name="Picture 16" id="16"/>
          <p:cNvPicPr>
            <a:picLocks noChangeAspect="true"/>
          </p:cNvPicPr>
          <p:nvPr/>
        </p:nvPicPr>
        <p:blipFill>
          <a:blip r:embed="rId15"/>
          <a:srcRect l="0" t="0" r="0" b="0"/>
          <a:stretch>
            <a:fillRect/>
          </a:stretch>
        </p:blipFill>
        <p:spPr>
          <a:xfrm flipH="false" flipV="false" rot="0">
            <a:off x="3126915" y="5401474"/>
            <a:ext cx="1769688" cy="3124740"/>
          </a:xfrm>
          <a:prstGeom prst="rect">
            <a:avLst/>
          </a:prstGeom>
        </p:spPr>
      </p:pic>
      <p:pic>
        <p:nvPicPr>
          <p:cNvPr name="Picture 17" id="17"/>
          <p:cNvPicPr>
            <a:picLocks noChangeAspect="true"/>
          </p:cNvPicPr>
          <p:nvPr/>
        </p:nvPicPr>
        <p:blipFill>
          <a:blip r:embed="rId16"/>
          <a:srcRect l="0" t="0" r="0" b="0"/>
          <a:stretch>
            <a:fillRect/>
          </a:stretch>
        </p:blipFill>
        <p:spPr>
          <a:xfrm flipH="false" flipV="false" rot="0">
            <a:off x="3216810" y="6410454"/>
            <a:ext cx="1589898" cy="1106780"/>
          </a:xfrm>
          <a:prstGeom prst="rect">
            <a:avLst/>
          </a:prstGeom>
        </p:spPr>
      </p:pic>
      <p:pic>
        <p:nvPicPr>
          <p:cNvPr name="Picture 18" id="18"/>
          <p:cNvPicPr>
            <a:picLocks noChangeAspect="true"/>
          </p:cNvPicPr>
          <p:nvPr/>
        </p:nvPicPr>
        <p:blipFill>
          <a:blip r:embed="rId17"/>
          <a:srcRect l="0" t="0" r="0" b="0"/>
          <a:stretch>
            <a:fillRect/>
          </a:stretch>
        </p:blipFill>
        <p:spPr>
          <a:xfrm flipH="false" flipV="false" rot="0">
            <a:off x="5423428" y="5401474"/>
            <a:ext cx="1915192" cy="3406339"/>
          </a:xfrm>
          <a:prstGeom prst="rect">
            <a:avLst/>
          </a:prstGeom>
        </p:spPr>
      </p:pic>
      <p:pic>
        <p:nvPicPr>
          <p:cNvPr name="Picture 19" id="19"/>
          <p:cNvPicPr>
            <a:picLocks noChangeAspect="true"/>
          </p:cNvPicPr>
          <p:nvPr/>
        </p:nvPicPr>
        <p:blipFill>
          <a:blip r:embed="rId18"/>
          <a:srcRect l="0" t="0" r="0" b="0"/>
          <a:stretch>
            <a:fillRect/>
          </a:stretch>
        </p:blipFill>
        <p:spPr>
          <a:xfrm flipH="false" flipV="false" rot="0">
            <a:off x="8038604" y="5952874"/>
            <a:ext cx="1866210" cy="3319220"/>
          </a:xfrm>
          <a:prstGeom prst="rect">
            <a:avLst/>
          </a:prstGeom>
        </p:spPr>
      </p:pic>
      <p:pic>
        <p:nvPicPr>
          <p:cNvPr name="Picture 20" id="20"/>
          <p:cNvPicPr>
            <a:picLocks noChangeAspect="true"/>
          </p:cNvPicPr>
          <p:nvPr/>
        </p:nvPicPr>
        <p:blipFill>
          <a:blip r:embed="rId19"/>
          <a:srcRect l="0" t="0" r="0" b="0"/>
          <a:stretch>
            <a:fillRect/>
          </a:stretch>
        </p:blipFill>
        <p:spPr>
          <a:xfrm flipH="false" flipV="false" rot="0">
            <a:off x="10842565" y="5806840"/>
            <a:ext cx="1905474" cy="3389054"/>
          </a:xfrm>
          <a:prstGeom prst="rect">
            <a:avLst/>
          </a:prstGeom>
        </p:spPr>
      </p:pic>
      <p:pic>
        <p:nvPicPr>
          <p:cNvPr name="Picture 21" id="21"/>
          <p:cNvPicPr>
            <a:picLocks noChangeAspect="true"/>
          </p:cNvPicPr>
          <p:nvPr/>
        </p:nvPicPr>
        <p:blipFill>
          <a:blip r:embed="rId20"/>
          <a:srcRect l="0" t="0" r="0" b="0"/>
          <a:stretch>
            <a:fillRect/>
          </a:stretch>
        </p:blipFill>
        <p:spPr>
          <a:xfrm flipH="false" flipV="false" rot="0">
            <a:off x="15082680" y="5851116"/>
            <a:ext cx="1880579" cy="3344778"/>
          </a:xfrm>
          <a:prstGeom prst="rect">
            <a:avLst/>
          </a:prstGeom>
        </p:spPr>
      </p:pic>
      <p:pic>
        <p:nvPicPr>
          <p:cNvPr name="Picture 22" id="22"/>
          <p:cNvPicPr>
            <a:picLocks noChangeAspect="true"/>
          </p:cNvPicPr>
          <p:nvPr/>
        </p:nvPicPr>
        <p:blipFill>
          <a:blip r:embed="rId21"/>
          <a:srcRect l="0" t="0" r="0" b="0"/>
          <a:stretch>
            <a:fillRect/>
          </a:stretch>
        </p:blipFill>
        <p:spPr>
          <a:xfrm flipH="false" flipV="false" rot="0">
            <a:off x="12986164" y="5865650"/>
            <a:ext cx="1839342" cy="3271433"/>
          </a:xfrm>
          <a:prstGeom prst="rect">
            <a:avLst/>
          </a:prstGeom>
        </p:spPr>
      </p:pic>
      <p:sp>
        <p:nvSpPr>
          <p:cNvPr name="TextBox 23" id="23"/>
          <p:cNvSpPr txBox="true"/>
          <p:nvPr/>
        </p:nvSpPr>
        <p:spPr>
          <a:xfrm rot="0">
            <a:off x="3637054" y="4031891"/>
            <a:ext cx="1497216" cy="422275"/>
          </a:xfrm>
          <a:prstGeom prst="rect">
            <a:avLst/>
          </a:prstGeom>
        </p:spPr>
        <p:txBody>
          <a:bodyPr anchor="t" rtlCol="false" tIns="0" lIns="0" bIns="0" rIns="0">
            <a:spAutoFit/>
          </a:bodyPr>
          <a:lstStyle/>
          <a:p>
            <a:pPr algn="just">
              <a:lnSpc>
                <a:spcPts val="3499"/>
              </a:lnSpc>
            </a:pPr>
            <a:r>
              <a:rPr lang="en-US" sz="2499">
                <a:solidFill>
                  <a:srgbClr val="000000"/>
                </a:solidFill>
                <a:latin typeface="Open Sans Light Bold"/>
              </a:rPr>
              <a:t>Register</a:t>
            </a:r>
          </a:p>
        </p:txBody>
      </p:sp>
      <p:sp>
        <p:nvSpPr>
          <p:cNvPr name="TextBox 24" id="24"/>
          <p:cNvSpPr txBox="true"/>
          <p:nvPr/>
        </p:nvSpPr>
        <p:spPr>
          <a:xfrm rot="0">
            <a:off x="8631322" y="5299874"/>
            <a:ext cx="2380927"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Main menu</a:t>
            </a:r>
          </a:p>
        </p:txBody>
      </p:sp>
      <p:sp>
        <p:nvSpPr>
          <p:cNvPr name="TextBox 25" id="25"/>
          <p:cNvSpPr txBox="true"/>
          <p:nvPr/>
        </p:nvSpPr>
        <p:spPr>
          <a:xfrm rot="0">
            <a:off x="11795302" y="4743562"/>
            <a:ext cx="2683551"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Navigation bar</a:t>
            </a:r>
          </a:p>
        </p:txBody>
      </p:sp>
      <p:sp>
        <p:nvSpPr>
          <p:cNvPr name="TextBox 26" id="26"/>
          <p:cNvSpPr txBox="true"/>
          <p:nvPr/>
        </p:nvSpPr>
        <p:spPr>
          <a:xfrm rot="0">
            <a:off x="16386867" y="4753086"/>
            <a:ext cx="1497216" cy="422275"/>
          </a:xfrm>
          <a:prstGeom prst="rect">
            <a:avLst/>
          </a:prstGeom>
        </p:spPr>
        <p:txBody>
          <a:bodyPr anchor="t" rtlCol="false" tIns="0" lIns="0" bIns="0" rIns="0">
            <a:spAutoFit/>
          </a:bodyPr>
          <a:lstStyle/>
          <a:p>
            <a:pPr algn="just">
              <a:lnSpc>
                <a:spcPts val="3499"/>
              </a:lnSpc>
            </a:pPr>
            <a:r>
              <a:rPr lang="en-US" sz="2499">
                <a:solidFill>
                  <a:srgbClr val="000000"/>
                </a:solidFill>
                <a:latin typeface="Open Sans Light Bold"/>
              </a:rPr>
              <a:t>User</a:t>
            </a:r>
          </a:p>
        </p:txBody>
      </p:sp>
      <p:sp>
        <p:nvSpPr>
          <p:cNvPr name="TextBox 27" id="27"/>
          <p:cNvSpPr txBox="true"/>
          <p:nvPr/>
        </p:nvSpPr>
        <p:spPr>
          <a:xfrm rot="0">
            <a:off x="2071205" y="8638144"/>
            <a:ext cx="2418772"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Temperature</a:t>
            </a:r>
          </a:p>
        </p:txBody>
      </p:sp>
      <p:sp>
        <p:nvSpPr>
          <p:cNvPr name="TextBox 28" id="28"/>
          <p:cNvSpPr txBox="true"/>
          <p:nvPr/>
        </p:nvSpPr>
        <p:spPr>
          <a:xfrm rot="0">
            <a:off x="8466554" y="9267825"/>
            <a:ext cx="1438260"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History</a:t>
            </a:r>
          </a:p>
        </p:txBody>
      </p:sp>
      <p:sp>
        <p:nvSpPr>
          <p:cNvPr name="TextBox 29" id="29"/>
          <p:cNvSpPr txBox="true"/>
          <p:nvPr/>
        </p:nvSpPr>
        <p:spPr>
          <a:xfrm rot="0">
            <a:off x="5790214" y="8876613"/>
            <a:ext cx="1633216"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Task list</a:t>
            </a:r>
          </a:p>
        </p:txBody>
      </p:sp>
      <p:sp>
        <p:nvSpPr>
          <p:cNvPr name="TextBox 30" id="30"/>
          <p:cNvSpPr txBox="true"/>
          <p:nvPr/>
        </p:nvSpPr>
        <p:spPr>
          <a:xfrm rot="0">
            <a:off x="13407185" y="9258300"/>
            <a:ext cx="1376012" cy="43179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Bold"/>
              </a:rPr>
              <a:t>Tracking</a:t>
            </a:r>
          </a:p>
        </p:txBody>
      </p:sp>
      <p:pic>
        <p:nvPicPr>
          <p:cNvPr name="Picture 31" id="31"/>
          <p:cNvPicPr>
            <a:picLocks noChangeAspect="true"/>
          </p:cNvPicPr>
          <p:nvPr/>
        </p:nvPicPr>
        <p:blipFill>
          <a:blip r:embed="rId22"/>
          <a:srcRect l="0" t="0" r="1895" b="1895"/>
          <a:stretch>
            <a:fillRect/>
          </a:stretch>
        </p:blipFill>
        <p:spPr>
          <a:xfrm flipH="false" flipV="false" rot="0">
            <a:off x="-34290" y="3160644"/>
            <a:ext cx="663453" cy="7141880"/>
          </a:xfrm>
          <a:prstGeom prst="rect">
            <a:avLst/>
          </a:prstGeom>
        </p:spPr>
      </p:pic>
      <p:pic>
        <p:nvPicPr>
          <p:cNvPr name="Picture 32" id="32"/>
          <p:cNvPicPr>
            <a:picLocks noChangeAspect="true"/>
          </p:cNvPicPr>
          <p:nvPr/>
        </p:nvPicPr>
        <p:blipFill>
          <a:blip r:embed="rId23"/>
          <a:srcRect l="0" t="0" r="25277" b="62"/>
          <a:stretch>
            <a:fillRect/>
          </a:stretch>
        </p:blipFill>
        <p:spPr>
          <a:xfrm flipH="false" flipV="false" rot="5400000">
            <a:off x="4174276" y="5502750"/>
            <a:ext cx="623158" cy="8971709"/>
          </a:xfrm>
          <a:prstGeom prst="rect">
            <a:avLst/>
          </a:prstGeom>
        </p:spPr>
      </p:pic>
      <p:sp>
        <p:nvSpPr>
          <p:cNvPr name="AutoShape 33" id="33"/>
          <p:cNvSpPr/>
          <p:nvPr/>
        </p:nvSpPr>
        <p:spPr>
          <a:xfrm rot="14653">
            <a:off x="1228664" y="1540071"/>
            <a:ext cx="13407512" cy="0"/>
          </a:xfrm>
          <a:prstGeom prst="line">
            <a:avLst/>
          </a:prstGeom>
          <a:ln cap="rnd" w="28575">
            <a:solidFill>
              <a:srgbClr val="4472C4"/>
            </a:solidFill>
            <a:prstDash val="solid"/>
            <a:headEnd type="none" len="sm" w="sm"/>
            <a:tailEnd type="none" len="sm" w="sm"/>
          </a:ln>
        </p:spPr>
      </p:sp>
      <p:sp>
        <p:nvSpPr>
          <p:cNvPr name="TextBox 34" id="34"/>
          <p:cNvSpPr txBox="true"/>
          <p:nvPr/>
        </p:nvSpPr>
        <p:spPr>
          <a:xfrm rot="0">
            <a:off x="600831" y="537527"/>
            <a:ext cx="51342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DESIGN UI/UX</a:t>
            </a:r>
          </a:p>
        </p:txBody>
      </p:sp>
      <p:pic>
        <p:nvPicPr>
          <p:cNvPr name="Picture 35" id="35"/>
          <p:cNvPicPr>
            <a:picLocks noChangeAspect="true"/>
          </p:cNvPicPr>
          <p:nvPr/>
        </p:nvPicPr>
        <p:blipFill>
          <a:blip r:embed="rId24"/>
          <a:srcRect l="0" t="0" r="1895" b="1895"/>
          <a:stretch>
            <a:fillRect/>
          </a:stretch>
        </p:blipFill>
        <p:spPr>
          <a:xfrm flipH="false" flipV="false" rot="0">
            <a:off x="17624547" y="-410296"/>
            <a:ext cx="663453" cy="7141880"/>
          </a:xfrm>
          <a:prstGeom prst="rect">
            <a:avLst/>
          </a:prstGeom>
        </p:spPr>
      </p:pic>
      <p:pic>
        <p:nvPicPr>
          <p:cNvPr name="Picture 36" id="36"/>
          <p:cNvPicPr>
            <a:picLocks noChangeAspect="true"/>
          </p:cNvPicPr>
          <p:nvPr/>
        </p:nvPicPr>
        <p:blipFill>
          <a:blip r:embed="rId25"/>
          <a:srcRect l="0" t="0" r="25277" b="62"/>
          <a:stretch>
            <a:fillRect/>
          </a:stretch>
        </p:blipFill>
        <p:spPr>
          <a:xfrm flipH="false" flipV="false" rot="5400000">
            <a:off x="10285247" y="-4174275"/>
            <a:ext cx="623158" cy="8971709"/>
          </a:xfrm>
          <a:prstGeom prst="rect">
            <a:avLst/>
          </a:prstGeom>
        </p:spPr>
      </p:pic>
      <p:pic>
        <p:nvPicPr>
          <p:cNvPr name="Picture 37" id="37"/>
          <p:cNvPicPr>
            <a:picLocks noChangeAspect="true"/>
          </p:cNvPicPr>
          <p:nvPr/>
        </p:nvPicPr>
        <p:blipFill>
          <a:blip r:embed="rId26"/>
          <a:srcRect l="0" t="0" r="803" b="803"/>
          <a:stretch>
            <a:fillRect/>
          </a:stretch>
        </p:blipFill>
        <p:spPr>
          <a:xfrm flipH="false" flipV="false" rot="0">
            <a:off x="15111255" y="9525"/>
            <a:ext cx="2481750" cy="649642"/>
          </a:xfrm>
          <a:prstGeom prst="rect">
            <a:avLst/>
          </a:prstGeom>
        </p:spPr>
      </p:pic>
      <p:sp>
        <p:nvSpPr>
          <p:cNvPr name="TextBox 38" id="38"/>
          <p:cNvSpPr txBox="true"/>
          <p:nvPr/>
        </p:nvSpPr>
        <p:spPr>
          <a:xfrm rot="0">
            <a:off x="14892687" y="9782331"/>
            <a:ext cx="5362536" cy="393497"/>
          </a:xfrm>
          <a:prstGeom prst="rect">
            <a:avLst/>
          </a:prstGeom>
        </p:spPr>
        <p:txBody>
          <a:bodyPr anchor="t" rtlCol="false" tIns="0" lIns="0" bIns="0" rIns="0">
            <a:spAutoFit/>
          </a:bodyPr>
          <a:lstStyle/>
          <a:p>
            <a:pPr algn="l">
              <a:lnSpc>
                <a:spcPts val="1641"/>
              </a:lnSpc>
            </a:pPr>
            <a:r>
              <a:rPr lang="en-US" spc="17" sz="1200">
                <a:solidFill>
                  <a:srgbClr val="000000"/>
                </a:solidFill>
                <a:latin typeface="Montserrat"/>
              </a:rPr>
              <a:t>Departemen Teknologi Industri Pertanian</a:t>
            </a:r>
          </a:p>
          <a:p>
            <a:pPr algn="l">
              <a:lnSpc>
                <a:spcPts val="1641"/>
              </a:lnSpc>
            </a:pPr>
            <a:r>
              <a:rPr lang="en-US" spc="17" sz="1200">
                <a:solidFill>
                  <a:srgbClr val="000000"/>
                </a:solidFill>
                <a:latin typeface="Montserrat"/>
              </a:rPr>
              <a:t>Fakultas Teknologi Pertanian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5277" b="62"/>
          <a:stretch>
            <a:fillRect/>
          </a:stretch>
        </p:blipFill>
        <p:spPr>
          <a:xfrm flipH="false" flipV="false" rot="5400000">
            <a:off x="6931290" y="2334154"/>
            <a:ext cx="1034739" cy="14897317"/>
          </a:xfrm>
          <a:prstGeom prst="rect">
            <a:avLst/>
          </a:prstGeom>
        </p:spPr>
      </p:pic>
      <p:pic>
        <p:nvPicPr>
          <p:cNvPr name="Picture 3" id="3"/>
          <p:cNvPicPr>
            <a:picLocks noChangeAspect="true"/>
          </p:cNvPicPr>
          <p:nvPr/>
        </p:nvPicPr>
        <p:blipFill>
          <a:blip r:embed="rId3"/>
          <a:srcRect l="0" t="0" r="803" b="803"/>
          <a:stretch>
            <a:fillRect/>
          </a:stretch>
        </p:blipFill>
        <p:spPr>
          <a:xfrm flipH="false" flipV="false" rot="0">
            <a:off x="14048666" y="87766"/>
            <a:ext cx="4114800" cy="1077122"/>
          </a:xfrm>
          <a:prstGeom prst="rect">
            <a:avLst/>
          </a:prstGeom>
        </p:spPr>
      </p:pic>
      <p:sp>
        <p:nvSpPr>
          <p:cNvPr name="AutoShape 4" id="4"/>
          <p:cNvSpPr/>
          <p:nvPr/>
        </p:nvSpPr>
        <p:spPr>
          <a:xfrm rot="5229605">
            <a:off x="12310026" y="9756611"/>
            <a:ext cx="865116" cy="0"/>
          </a:xfrm>
          <a:prstGeom prst="line">
            <a:avLst/>
          </a:prstGeom>
          <a:ln cap="rnd" w="19050">
            <a:solidFill>
              <a:srgbClr val="243B90"/>
            </a:solidFill>
            <a:prstDash val="solid"/>
            <a:headEnd type="none" len="sm" w="sm"/>
            <a:tailEnd type="none" len="sm" w="sm"/>
          </a:ln>
        </p:spPr>
      </p:sp>
      <p:pic>
        <p:nvPicPr>
          <p:cNvPr name="Picture 5" id="5"/>
          <p:cNvPicPr>
            <a:picLocks noChangeAspect="true"/>
          </p:cNvPicPr>
          <p:nvPr/>
        </p:nvPicPr>
        <p:blipFill>
          <a:blip r:embed="rId4"/>
          <a:srcRect l="0" t="0" r="1895" b="1895"/>
          <a:stretch>
            <a:fillRect/>
          </a:stretch>
        </p:blipFill>
        <p:spPr>
          <a:xfrm flipH="false" flipV="false" rot="0">
            <a:off x="-34290" y="3160644"/>
            <a:ext cx="663453" cy="714188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6626331" y="230976"/>
            <a:ext cx="4626504" cy="9027324"/>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6984848" y="1256049"/>
            <a:ext cx="3885693" cy="6911050"/>
          </a:xfrm>
          <a:prstGeom prst="rect">
            <a:avLst/>
          </a:prstGeom>
        </p:spPr>
      </p:pic>
      <p:sp>
        <p:nvSpPr>
          <p:cNvPr name="TextBox 8" id="8"/>
          <p:cNvSpPr txBox="true"/>
          <p:nvPr/>
        </p:nvSpPr>
        <p:spPr>
          <a:xfrm rot="0">
            <a:off x="12834024" y="9153491"/>
            <a:ext cx="5362536" cy="999642"/>
          </a:xfrm>
          <a:prstGeom prst="rect">
            <a:avLst/>
          </a:prstGeom>
        </p:spPr>
        <p:txBody>
          <a:bodyPr anchor="t" rtlCol="false" tIns="0" lIns="0" bIns="0" rIns="0">
            <a:spAutoFit/>
          </a:bodyPr>
          <a:lstStyle/>
          <a:p>
            <a:pPr algn="l">
              <a:lnSpc>
                <a:spcPts val="2052"/>
              </a:lnSpc>
            </a:pPr>
            <a:r>
              <a:rPr lang="en-US" spc="22" sz="1500">
                <a:solidFill>
                  <a:srgbClr val="000000"/>
                </a:solidFill>
                <a:latin typeface="Montserrat"/>
              </a:rPr>
              <a:t>Departemen Teknologi Industri Pertanian</a:t>
            </a:r>
          </a:p>
          <a:p>
            <a:pPr algn="l">
              <a:lnSpc>
                <a:spcPts val="2052"/>
              </a:lnSpc>
            </a:pPr>
            <a:r>
              <a:rPr lang="en-US" spc="22" sz="1500">
                <a:solidFill>
                  <a:srgbClr val="000000"/>
                </a:solidFill>
                <a:latin typeface="Montserrat"/>
              </a:rPr>
              <a:t>Fakultas Teknologi Pertanian</a:t>
            </a:r>
          </a:p>
        </p:txBody>
      </p:sp>
      <p:sp>
        <p:nvSpPr>
          <p:cNvPr name="TextBox 9" id="9"/>
          <p:cNvSpPr txBox="true"/>
          <p:nvPr/>
        </p:nvSpPr>
        <p:spPr>
          <a:xfrm rot="0">
            <a:off x="11506940" y="9164827"/>
            <a:ext cx="1260371" cy="1145531"/>
          </a:xfrm>
          <a:prstGeom prst="rect">
            <a:avLst/>
          </a:prstGeom>
        </p:spPr>
        <p:txBody>
          <a:bodyPr anchor="t" rtlCol="false" tIns="0" lIns="0" bIns="0" rIns="0">
            <a:spAutoFit/>
          </a:bodyPr>
          <a:lstStyle/>
          <a:p>
            <a:pPr algn="l">
              <a:lnSpc>
                <a:spcPts val="5759"/>
              </a:lnSpc>
            </a:pPr>
            <a:r>
              <a:rPr lang="en-US" spc="283" sz="4800">
                <a:solidFill>
                  <a:srgbClr val="FF0000"/>
                </a:solidFill>
                <a:latin typeface="Open Sans Condensed"/>
              </a:rPr>
              <a:t>tin</a:t>
            </a:r>
          </a:p>
        </p:txBody>
      </p:sp>
      <p:sp>
        <p:nvSpPr>
          <p:cNvPr name="TextBox 10" id="10"/>
          <p:cNvSpPr txBox="true"/>
          <p:nvPr/>
        </p:nvSpPr>
        <p:spPr>
          <a:xfrm rot="0">
            <a:off x="1028700" y="4220402"/>
            <a:ext cx="51170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DEMO APLIKASI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DAFCHou0xQA</dc:identifier>
  <dcterms:modified xsi:type="dcterms:W3CDTF">2011-08-01T06:04:30Z</dcterms:modified>
  <cp:revision>1</cp:revision>
  <dc:title>Kelompok 9 ASPK LOBSY</dc:title>
</cp:coreProperties>
</file>